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7" r:id="rId5"/>
    <p:sldId id="258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BFA2C97-9D18-4058-8642-5A9041BA4F8E}">
          <p14:sldIdLst>
            <p14:sldId id="257"/>
            <p14:sldId id="258"/>
            <p14:sldId id="259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CE8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8"/>
  </p:normalViewPr>
  <p:slideViewPr>
    <p:cSldViewPr snapToGrid="0" snapToObjects="1">
      <p:cViewPr varScale="1">
        <p:scale>
          <a:sx n="70" d="100"/>
          <a:sy n="70" d="100"/>
        </p:scale>
        <p:origin x="5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E7939FE9-0B2E-4997-BA24-44FF9669BA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0AE1028-7A43-40A3-A2EC-124FFB07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3D3C9-ED3E-4430-A8CA-03711A676035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ACACB66-3B0A-415A-9449-9278044DA5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9B7EC22-6F70-469D-B720-84BF796C51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4CC5C-2831-4FAC-8076-6410B257E0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8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67E2B-6215-4DB6-B113-75ACD1123374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C8106-034A-47C1-ADA6-0A1F9E0E74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erson with bookbag staring out over the mountains">
            <a:extLst>
              <a:ext uri="{FF2B5EF4-FFF2-40B4-BE49-F238E27FC236}">
                <a16:creationId xmlns=""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"/>
            <a:ext cx="12191999" cy="68593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="" xmlns:a16="http://schemas.microsoft.com/office/drawing/2014/main" id="{310B1DD0-264A-47E3-A16A-C87AFA51E6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accent1">
                  <a:lumMod val="20000"/>
                  <a:lumOff val="8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32" name="Freeform 6">
            <a:extLst>
              <a:ext uri="{FF2B5EF4-FFF2-40B4-BE49-F238E27FC236}">
                <a16:creationId xmlns="" xmlns:a16="http://schemas.microsoft.com/office/drawing/2014/main" id="{69C1BB7B-F21E-41A2-B30C-D8507B9602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="" xmlns:a16="http://schemas.microsoft.com/office/drawing/2014/main" id="{DF6D7DDE-F8A1-4105-9729-F9EB5F81A36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8019" y="1149790"/>
            <a:ext cx="9596673" cy="968721"/>
          </a:xfrm>
        </p:spPr>
        <p:txBody>
          <a:bodyPr>
            <a:normAutofit fontScale="62500" lnSpcReduction="20000"/>
          </a:bodyPr>
          <a:lstStyle/>
          <a:p>
            <a:r>
              <a:rPr lang="en-IN" sz="1600" b="1" dirty="0">
                <a:solidFill>
                  <a:srgbClr val="FF9900"/>
                </a:solidFill>
                <a:latin typeface="Bookman Old Style" panose="02050604050505020204" pitchFamily="18" charset="0"/>
              </a:rPr>
              <a:t>|| Jai Sri  </a:t>
            </a:r>
            <a:r>
              <a:rPr lang="en-IN" sz="1600" b="1" dirty="0" err="1">
                <a:solidFill>
                  <a:srgbClr val="FF9900"/>
                </a:solidFill>
                <a:latin typeface="Bookman Old Style" panose="02050604050505020204" pitchFamily="18" charset="0"/>
              </a:rPr>
              <a:t>Gurudev</a:t>
            </a:r>
            <a:r>
              <a:rPr lang="en-IN" sz="1600" b="1" dirty="0">
                <a:solidFill>
                  <a:srgbClr val="FF9900"/>
                </a:solidFill>
                <a:latin typeface="Bookman Old Style" panose="02050604050505020204" pitchFamily="18" charset="0"/>
              </a:rPr>
              <a:t>||</a:t>
            </a:r>
          </a:p>
          <a:p>
            <a:r>
              <a:rPr lang="en-IN" b="1" dirty="0">
                <a:solidFill>
                  <a:schemeClr val="bg1">
                    <a:lumMod val="95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latin typeface="Bookman Old Style" panose="02050604050505020204" pitchFamily="18" charset="0"/>
              </a:rPr>
              <a:t>ADICHUNCHANAGIRI UNIVERSITY</a:t>
            </a:r>
          </a:p>
          <a:p>
            <a:r>
              <a:rPr lang="en-IN" b="1" dirty="0">
                <a:latin typeface="Bookman Old Style" panose="02050604050505020204" pitchFamily="18" charset="0"/>
              </a:rPr>
              <a:t> </a:t>
            </a:r>
            <a:r>
              <a:rPr lang="en-IN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FACULTY OF ENGINEERING,MANAGEMENT AND TECHNOLOGY</a:t>
            </a:r>
          </a:p>
          <a:p>
            <a:r>
              <a:rPr lang="en-IN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(BGS INSTITUTE OF </a:t>
            </a:r>
            <a:r>
              <a:rPr lang="en-IN" b="1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Bookman Old Style" panose="02050604050505020204" pitchFamily="18" charset="0"/>
              </a:rPr>
              <a:t>TECHNOLOGY, BG NAGAR, MANDYA)</a:t>
            </a:r>
            <a:endParaRPr lang="en-IN" b="1" dirty="0">
              <a:solidFill>
                <a:schemeClr val="accent1">
                  <a:lumMod val="20000"/>
                  <a:lumOff val="8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1062891" y="2917311"/>
            <a:ext cx="989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i="1" dirty="0" smtClean="0">
                <a:solidFill>
                  <a:srgbClr val="FFFFFF"/>
                </a:solidFill>
                <a:latin typeface="Algerian" panose="04020705040A02060702" pitchFamily="82" charset="0"/>
              </a:rPr>
              <a:t>MENTAL HEALTH TRACKER WITH DAILY CHECK -INS</a:t>
            </a:r>
            <a:endParaRPr lang="en-IN" sz="3600" b="1" i="1" dirty="0">
              <a:solidFill>
                <a:srgbClr val="FFFFFF"/>
              </a:solidFill>
              <a:latin typeface="Algerian" panose="04020705040A02060702" pitchFamily="8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lc="http://schemas.openxmlformats.org/drawingml/2006/lockedCanvas" xmlns:a16="http://schemas.microsoft.com/office/drawing/2014/main" xmlns="" id="{D0C56B1A-2DCC-0DC2-2C66-890C508785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803" y="1284617"/>
            <a:ext cx="800731" cy="9233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lc="http://schemas.openxmlformats.org/drawingml/2006/lockedCanvas" xmlns:a16="http://schemas.microsoft.com/office/drawing/2014/main" xmlns="" id="{2CC21EDA-9332-E853-7035-C727ED94E6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053" y="1172485"/>
            <a:ext cx="800219" cy="9233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lc="http://schemas.openxmlformats.org/drawingml/2006/lockedCanvas" xmlns:a16="http://schemas.microsoft.com/office/drawing/2014/main" xmlns="" id="{E06B300A-A6CE-B596-D92C-81057FEA64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323" y="2026857"/>
            <a:ext cx="800464" cy="7898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flipH="1">
            <a:off x="1437838" y="4348912"/>
            <a:ext cx="35238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HEALTH HACKERS</a:t>
            </a:r>
          </a:p>
          <a:p>
            <a:r>
              <a:rPr lang="en-IN" sz="24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VINUTHA M</a:t>
            </a:r>
          </a:p>
          <a:p>
            <a:r>
              <a:rPr lang="en-IN" sz="24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SONU P GOWDA </a:t>
            </a:r>
          </a:p>
          <a:p>
            <a:r>
              <a:rPr lang="en-IN" sz="24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YASHASWINI HR</a:t>
            </a:r>
          </a:p>
          <a:p>
            <a:r>
              <a:rPr lang="en-IN" sz="24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VARSHA BY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lc="http://schemas.openxmlformats.org/drawingml/2006/lockedCanvas" xmlns:a16="http://schemas.microsoft.com/office/drawing/2014/main" xmlns="" id="{DCBD8D62-9189-38E1-1336-FD6824FE326D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AE4EB"/>
              </a:clrFrom>
              <a:clrTo>
                <a:srgbClr val="FAE4EB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171" y="2021958"/>
            <a:ext cx="891882" cy="8310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417684" y="5318408"/>
            <a:ext cx="26020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DATE: 11/04/2025  to  12/04/2025</a:t>
            </a:r>
            <a:endParaRPr lang="en-IN" sz="1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 flipH="1" flipV="1">
            <a:off x="8774014" y="4136459"/>
            <a:ext cx="1641625" cy="10340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50518" y="1000802"/>
            <a:ext cx="8361229" cy="692196"/>
          </a:xfrm>
        </p:spPr>
        <p:txBody>
          <a:bodyPr/>
          <a:lstStyle/>
          <a:p>
            <a:r>
              <a:rPr lang="en-IN" sz="4800" b="1" dirty="0" smtClean="0">
                <a:latin typeface="Bahnschrift SemiBold" panose="020B0502040204020203" pitchFamily="34" charset="0"/>
              </a:rPr>
              <a:t>CONCLUSION</a:t>
            </a:r>
            <a:endParaRPr lang="en-IN" sz="4800" b="1" dirty="0">
              <a:latin typeface="Bahnschrift SemiBold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7278" y="1692998"/>
            <a:ext cx="4798256" cy="3793402"/>
          </a:xfrm>
        </p:spPr>
        <p:txBody>
          <a:bodyPr/>
          <a:lstStyle/>
          <a:p>
            <a:pPr algn="l">
              <a:defRPr sz="1600"/>
            </a:pPr>
            <a:r>
              <a:rPr lang="en-US" dirty="0">
                <a:solidFill>
                  <a:schemeClr val="tx1"/>
                </a:solidFill>
              </a:rPr>
              <a:t>In conclusion, a mental health tracker with daily check-ins serves as a valuable tool for promoting emotional well-being and self-awareness. By encouraging consistent reflection on mental health, it empowers individuals to identify patterns, triggers, and progress over time. Regular check-ins provide a proactive approach to managing mental health, fostering mindfulness, and reducing the risk of neglecting emotional needs. Ultimately, this practice can lead to healthier coping mechanisms, a better understanding of one's mental state, and improved overall emotional resilience.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382" y="1828800"/>
            <a:ext cx="3847723" cy="327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8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36" t="-7163" r="-636" b="7163"/>
          <a:stretch/>
        </p:blipFill>
        <p:spPr>
          <a:xfrm>
            <a:off x="77002" y="-576370"/>
            <a:ext cx="12114997" cy="806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221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0281" y="1285592"/>
            <a:ext cx="7768547" cy="708914"/>
          </a:xfrm>
        </p:spPr>
        <p:txBody>
          <a:bodyPr/>
          <a:lstStyle/>
          <a:p>
            <a:r>
              <a:rPr lang="en-IN" sz="4800" dirty="0" smtClean="0">
                <a:solidFill>
                  <a:schemeClr val="accent4">
                    <a:lumMod val="50000"/>
                  </a:schemeClr>
                </a:solidFill>
                <a:latin typeface="Bahnschrift SemiBold" panose="020B0502040204020203" pitchFamily="34" charset="0"/>
              </a:rPr>
              <a:t>introduction</a:t>
            </a:r>
            <a:endParaRPr lang="en-IN" sz="4800" dirty="0">
              <a:solidFill>
                <a:schemeClr val="accent4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7154" y="1885779"/>
            <a:ext cx="5594961" cy="4161935"/>
          </a:xfrm>
        </p:spPr>
        <p:txBody>
          <a:bodyPr>
            <a:noAutofit/>
          </a:bodyPr>
          <a:lstStyle/>
          <a:p>
            <a:pPr algn="l">
              <a:buSzPct val="10000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Mental health trackers are tools designed to help individuals monitor their emotional well-being.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buSzPct val="100000"/>
              <a:buChar char="•"/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buSzPct val="10000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They facilitate daily check-ins, allowing users to assess their mood and mental state regularly.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buSzPct val="100000"/>
              <a:buChar char="•"/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buSzPct val="100000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By using these trackers, individuals can identify patterns and triggers in their mental health over time.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/>
            <a:endParaRPr lang="en-IN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115" y="2235640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35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5594"/>
          </a:xfrm>
        </p:spPr>
        <p:txBody>
          <a:bodyPr/>
          <a:lstStyle/>
          <a:p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PROBLEM</a:t>
            </a:r>
            <a:r>
              <a:rPr lang="en-I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" panose="020B0502040204020203" pitchFamily="34" charset="0"/>
              </a:rPr>
              <a:t> STATEMENT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1189" y="1421394"/>
            <a:ext cx="5346070" cy="5214796"/>
          </a:xfrm>
        </p:spPr>
        <p:txBody>
          <a:bodyPr>
            <a:normAutofit/>
          </a:bodyPr>
          <a:lstStyle/>
          <a:p>
            <a:pPr>
              <a:defRPr sz="1600"/>
            </a:pPr>
            <a:r>
              <a:rPr lang="en-US" sz="2400" dirty="0">
                <a:solidFill>
                  <a:schemeClr val="tx1"/>
                </a:solidFill>
              </a:rPr>
              <a:t>Over 1 in 4 individuals globally experience mental health issues each year.</a:t>
            </a:r>
          </a:p>
          <a:p>
            <a:pPr>
              <a:defRPr sz="1600"/>
            </a:pPr>
            <a:r>
              <a:rPr lang="en-US" sz="2400" dirty="0">
                <a:solidFill>
                  <a:schemeClr val="tx1"/>
                </a:solidFill>
              </a:rPr>
              <a:t> Mental health often goes neglected due to stigma, lack of tools, or time constraints.</a:t>
            </a:r>
          </a:p>
          <a:p>
            <a:pPr>
              <a:defRPr sz="1600"/>
            </a:pPr>
            <a:r>
              <a:rPr lang="en-US" sz="2400" dirty="0">
                <a:solidFill>
                  <a:schemeClr val="tx1"/>
                </a:solidFill>
              </a:rPr>
              <a:t> Daily reflection and tracking can help identify emotional patterns early, leading to better self-awareness and timely support.</a:t>
            </a:r>
          </a:p>
          <a:p>
            <a:pPr>
              <a:defRPr sz="1600"/>
            </a:pPr>
            <a:r>
              <a:rPr lang="en-US" sz="2400" dirty="0">
                <a:solidFill>
                  <a:schemeClr val="tx1"/>
                </a:solidFill>
              </a:rPr>
              <a:t> Existing tools are often clinical, complex, or lack daily engagement features.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0756" y="1745214"/>
            <a:ext cx="5121244" cy="456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81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2424" y="278394"/>
            <a:ext cx="9601200" cy="1485900"/>
          </a:xfrm>
        </p:spPr>
        <p:txBody>
          <a:bodyPr/>
          <a:lstStyle/>
          <a:p>
            <a:pPr algn="ctr"/>
            <a:r>
              <a:rPr lang="en-IN" sz="4400" b="1" dirty="0" smtClean="0">
                <a:solidFill>
                  <a:schemeClr val="accent3">
                    <a:lumMod val="75000"/>
                  </a:schemeClr>
                </a:solidFill>
                <a:latin typeface="Bahnschrift SemiBold" panose="020B0502040204020203" pitchFamily="34" charset="0"/>
              </a:rPr>
              <a:t>Solution overview</a:t>
            </a:r>
            <a:endParaRPr lang="en-IN" sz="4400" b="1" dirty="0">
              <a:solidFill>
                <a:schemeClr val="accent3">
                  <a:lumMod val="75000"/>
                </a:schemeClr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425513" y="83291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7722470"/>
              </p:ext>
            </p:extLst>
          </p:nvPr>
        </p:nvGraphicFramePr>
        <p:xfrm>
          <a:off x="2154725" y="1019646"/>
          <a:ext cx="7416801" cy="49358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4537"/>
                <a:gridCol w="3752264"/>
              </a:tblGrid>
              <a:tr h="4935837">
                <a:tc>
                  <a:txBody>
                    <a:bodyPr/>
                    <a:lstStyle/>
                    <a:p>
                      <a:pPr marL="457200" indent="-457200">
                        <a:buFont typeface="Wingdings" panose="05000000000000000000" pitchFamily="2" charset="2"/>
                        <a:buChar char="v"/>
                      </a:pPr>
                      <a:r>
                        <a:rPr lang="en-IN" sz="2800" b="1" dirty="0" smtClean="0">
                          <a:solidFill>
                            <a:schemeClr val="tx2"/>
                          </a:solidFill>
                        </a:rPr>
                        <a:t>CHALLENGES</a:t>
                      </a:r>
                    </a:p>
                    <a:p>
                      <a:pPr marL="342900" indent="-342900">
                        <a:buFont typeface="Wingdings" panose="05000000000000000000" pitchFamily="2" charset="2"/>
                        <a:buChar char="Ø"/>
                      </a:pPr>
                      <a:r>
                        <a:rPr lang="en-IN" sz="1800" dirty="0" smtClean="0">
                          <a:solidFill>
                            <a:schemeClr val="tx2"/>
                          </a:solidFill>
                        </a:rPr>
                        <a:t>People often ignore their mental well-being until its too late </a:t>
                      </a:r>
                    </a:p>
                    <a:p>
                      <a:pPr marL="342900" indent="-342900">
                        <a:buFont typeface="Wingdings" panose="05000000000000000000" pitchFamily="2" charset="2"/>
                        <a:buChar char="Ø"/>
                      </a:pPr>
                      <a:r>
                        <a:rPr lang="en-IN" sz="1800" dirty="0" smtClean="0">
                          <a:solidFill>
                            <a:schemeClr val="tx2"/>
                          </a:solidFill>
                        </a:rPr>
                        <a:t>Mental health apps can feel overwhelming or clinical 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IN" sz="18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Ø"/>
                      </a:pPr>
                      <a:r>
                        <a:rPr lang="en-IN" sz="1800" dirty="0" smtClean="0">
                          <a:solidFill>
                            <a:schemeClr val="tx2"/>
                          </a:solidFill>
                        </a:rPr>
                        <a:t>Lack of motivation to track consistently</a:t>
                      </a:r>
                    </a:p>
                    <a:p>
                      <a:pPr marL="342900" indent="-342900">
                        <a:buFont typeface="Wingdings" panose="05000000000000000000" pitchFamily="2" charset="2"/>
                        <a:buChar char="Ø"/>
                      </a:pPr>
                      <a:endParaRPr lang="en-IN" sz="18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Ø"/>
                      </a:pPr>
                      <a:r>
                        <a:rPr lang="en-IN" sz="1800" dirty="0" smtClean="0">
                          <a:solidFill>
                            <a:schemeClr val="tx2"/>
                          </a:solidFill>
                        </a:rPr>
                        <a:t>People may struggle to express emotions </a:t>
                      </a:r>
                    </a:p>
                    <a:p>
                      <a:pPr marL="342900" indent="-342900">
                        <a:buFont typeface="Wingdings" panose="05000000000000000000" pitchFamily="2" charset="2"/>
                        <a:buChar char="Ø"/>
                      </a:pPr>
                      <a:endParaRPr lang="en-IN" sz="18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Ø"/>
                      </a:pPr>
                      <a:r>
                        <a:rPr lang="en-IN" sz="1800" dirty="0" smtClean="0">
                          <a:solidFill>
                            <a:schemeClr val="tx2"/>
                          </a:solidFill>
                        </a:rPr>
                        <a:t>Insights are often too generic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IN" sz="2800" b="0" dirty="0" smtClean="0">
                          <a:solidFill>
                            <a:schemeClr val="tx2"/>
                          </a:solidFill>
                        </a:rPr>
                        <a:t>OUR</a:t>
                      </a:r>
                      <a:r>
                        <a:rPr lang="en-IN" sz="2800" b="0" baseline="0" dirty="0" smtClean="0">
                          <a:solidFill>
                            <a:schemeClr val="tx2"/>
                          </a:solidFill>
                        </a:rPr>
                        <a:t> SOLUTIONS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 dirty="0" smtClean="0">
                          <a:solidFill>
                            <a:schemeClr val="tx2"/>
                          </a:solidFill>
                        </a:rPr>
                        <a:t>Daily mood check-ins</a:t>
                      </a:r>
                      <a:r>
                        <a:rPr lang="en-IN" sz="1800" baseline="0" dirty="0" smtClean="0">
                          <a:solidFill>
                            <a:schemeClr val="tx2"/>
                          </a:solidFill>
                        </a:rPr>
                        <a:t> with gentle reminders to build awareness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 baseline="0" dirty="0" smtClean="0">
                          <a:solidFill>
                            <a:schemeClr val="tx2"/>
                          </a:solidFill>
                        </a:rPr>
                        <a:t>Simple , friendly UI designed to feel like a personal space , not a medical tool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 baseline="0" dirty="0" err="1" smtClean="0">
                          <a:solidFill>
                            <a:schemeClr val="tx2"/>
                          </a:solidFill>
                        </a:rPr>
                        <a:t>Gamified</a:t>
                      </a:r>
                      <a:r>
                        <a:rPr lang="en-IN" sz="1800" baseline="0" dirty="0" smtClean="0">
                          <a:solidFill>
                            <a:schemeClr val="tx2"/>
                          </a:solidFill>
                        </a:rPr>
                        <a:t> experience with streaks, badges and encouragement messages 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 baseline="0" dirty="0" smtClean="0">
                          <a:solidFill>
                            <a:schemeClr val="tx2"/>
                          </a:solidFill>
                        </a:rPr>
                        <a:t>Mood sliders , emoji-based trackers , and quick journaling prompts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 baseline="0" dirty="0" smtClean="0">
                          <a:solidFill>
                            <a:schemeClr val="tx2"/>
                          </a:solidFill>
                        </a:rPr>
                        <a:t>Personalized analytics and trend based on user behaviour</a:t>
                      </a:r>
                      <a:endParaRPr lang="en-IN" sz="1800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33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4936" y="1"/>
            <a:ext cx="9614780" cy="5703684"/>
          </a:xfrm>
        </p:spPr>
        <p:txBody>
          <a:bodyPr/>
          <a:lstStyle/>
          <a:p>
            <a:r>
              <a:rPr lang="en-IN" sz="1200" b="1" dirty="0" smtClean="0"/>
              <a:t>[user opens app]</a:t>
            </a:r>
            <a:br>
              <a:rPr lang="en-IN" sz="1200" b="1" dirty="0" smtClean="0"/>
            </a:br>
            <a:r>
              <a:rPr lang="en-IN" sz="1200" b="1" dirty="0" smtClean="0"/>
              <a:t>|</a:t>
            </a:r>
            <a:br>
              <a:rPr lang="en-IN" sz="1200" b="1" dirty="0" smtClean="0"/>
            </a:br>
            <a:r>
              <a:rPr lang="en-IN" sz="1200" b="1" dirty="0"/>
              <a:t>^</a:t>
            </a:r>
            <a:r>
              <a:rPr lang="en-IN" sz="1200" b="1" dirty="0" smtClean="0"/>
              <a:t/>
            </a:r>
            <a:br>
              <a:rPr lang="en-IN" sz="1200" b="1" dirty="0" smtClean="0"/>
            </a:br>
            <a:r>
              <a:rPr lang="en-IN" sz="1200" b="1" dirty="0" smtClean="0"/>
              <a:t>[daily mood check-in prompt]</a:t>
            </a:r>
            <a:br>
              <a:rPr lang="en-IN" sz="1200" b="1" dirty="0" smtClean="0"/>
            </a:br>
            <a:r>
              <a:rPr lang="en-IN" sz="1200" b="1" dirty="0" smtClean="0"/>
              <a:t>|</a:t>
            </a:r>
            <a:br>
              <a:rPr lang="en-IN" sz="1200" b="1" dirty="0" smtClean="0"/>
            </a:br>
            <a:r>
              <a:rPr lang="en-IN" sz="1200" b="1" dirty="0"/>
              <a:t>^</a:t>
            </a:r>
            <a:r>
              <a:rPr lang="en-IN" sz="1200" b="1" dirty="0" smtClean="0"/>
              <a:t/>
            </a:r>
            <a:br>
              <a:rPr lang="en-IN" sz="1200" b="1" dirty="0" smtClean="0"/>
            </a:br>
            <a:r>
              <a:rPr lang="en-IN" sz="1200" b="1" dirty="0" smtClean="0"/>
              <a:t>[user selects mood (emoji\slider)]</a:t>
            </a:r>
            <a:br>
              <a:rPr lang="en-IN" sz="1200" b="1" dirty="0" smtClean="0"/>
            </a:br>
            <a:r>
              <a:rPr lang="en-IN" sz="1200" b="1" dirty="0" smtClean="0"/>
              <a:t>|</a:t>
            </a:r>
            <a:br>
              <a:rPr lang="en-IN" sz="1200" b="1" dirty="0" smtClean="0"/>
            </a:br>
            <a:r>
              <a:rPr lang="en-IN" sz="1200" b="1" dirty="0" smtClean="0"/>
              <a:t>^</a:t>
            </a:r>
            <a:br>
              <a:rPr lang="en-IN" sz="1200" b="1" dirty="0" smtClean="0"/>
            </a:br>
            <a:r>
              <a:rPr lang="en-IN" sz="1200" b="1" dirty="0" smtClean="0"/>
              <a:t>[optional journal entry or activity log]</a:t>
            </a:r>
            <a:br>
              <a:rPr lang="en-IN" sz="1200" b="1" dirty="0" smtClean="0"/>
            </a:br>
            <a:r>
              <a:rPr lang="en-IN" sz="1200" b="1" dirty="0" smtClean="0"/>
              <a:t>|</a:t>
            </a:r>
            <a:br>
              <a:rPr lang="en-IN" sz="1200" b="1" dirty="0" smtClean="0"/>
            </a:br>
            <a:r>
              <a:rPr lang="en-IN" sz="1200" b="1" dirty="0"/>
              <a:t>^</a:t>
            </a:r>
            <a:r>
              <a:rPr lang="en-IN" sz="1200" b="1" dirty="0" smtClean="0"/>
              <a:t/>
            </a:r>
            <a:br>
              <a:rPr lang="en-IN" sz="1200" b="1" dirty="0" smtClean="0"/>
            </a:br>
            <a:r>
              <a:rPr lang="en-IN" sz="1200" b="1" dirty="0" smtClean="0"/>
              <a:t>[data stored securely]</a:t>
            </a:r>
            <a:br>
              <a:rPr lang="en-IN" sz="1200" b="1" dirty="0" smtClean="0"/>
            </a:br>
            <a:r>
              <a:rPr lang="en-IN" sz="1200" b="1" dirty="0" smtClean="0"/>
              <a:t>|</a:t>
            </a:r>
            <a:br>
              <a:rPr lang="en-IN" sz="1200" b="1" dirty="0" smtClean="0"/>
            </a:br>
            <a:r>
              <a:rPr lang="en-IN" sz="1200" b="1" dirty="0"/>
              <a:t>^</a:t>
            </a:r>
            <a:r>
              <a:rPr lang="en-IN" sz="1200" b="1" dirty="0" smtClean="0"/>
              <a:t/>
            </a:r>
            <a:br>
              <a:rPr lang="en-IN" sz="1200" b="1" dirty="0" smtClean="0"/>
            </a:br>
            <a:r>
              <a:rPr lang="en-IN" sz="1200" b="1" dirty="0" smtClean="0"/>
              <a:t>[insights generated (graphs/trends)]</a:t>
            </a:r>
            <a:br>
              <a:rPr lang="en-IN" sz="1200" b="1" dirty="0" smtClean="0"/>
            </a:br>
            <a:r>
              <a:rPr lang="en-IN" sz="1200" b="1" dirty="0" smtClean="0"/>
              <a:t>|</a:t>
            </a:r>
            <a:br>
              <a:rPr lang="en-IN" sz="1200" b="1" dirty="0" smtClean="0"/>
            </a:br>
            <a:r>
              <a:rPr lang="en-IN" sz="1200" b="1" dirty="0"/>
              <a:t>^</a:t>
            </a:r>
            <a:r>
              <a:rPr lang="en-IN" sz="1200" b="1" dirty="0" smtClean="0"/>
              <a:t/>
            </a:r>
            <a:br>
              <a:rPr lang="en-IN" sz="1200" b="1" dirty="0" smtClean="0"/>
            </a:br>
            <a:r>
              <a:rPr lang="en-IN" sz="1200" b="1" dirty="0" smtClean="0"/>
              <a:t>[motivational feedback or tip of the day]</a:t>
            </a:r>
            <a:br>
              <a:rPr lang="en-IN" sz="1200" b="1" dirty="0" smtClean="0"/>
            </a:br>
            <a:r>
              <a:rPr lang="en-IN" sz="1200" b="1" dirty="0" smtClean="0"/>
              <a:t>|</a:t>
            </a:r>
            <a:br>
              <a:rPr lang="en-IN" sz="1200" b="1" dirty="0" smtClean="0"/>
            </a:br>
            <a:r>
              <a:rPr lang="en-IN" sz="1200" b="1" dirty="0"/>
              <a:t>^</a:t>
            </a:r>
            <a:r>
              <a:rPr lang="en-IN" sz="1200" b="1" dirty="0" smtClean="0"/>
              <a:t/>
            </a:r>
            <a:br>
              <a:rPr lang="en-IN" sz="1200" b="1" dirty="0" smtClean="0"/>
            </a:br>
            <a:r>
              <a:rPr lang="en-IN" sz="1200" b="1" dirty="0" smtClean="0"/>
              <a:t>[streaks\badges updated]</a:t>
            </a:r>
            <a:br>
              <a:rPr lang="en-IN" sz="1200" b="1" dirty="0" smtClean="0"/>
            </a:br>
            <a:r>
              <a:rPr lang="en-IN" sz="1200" b="1" dirty="0" smtClean="0"/>
              <a:t>|</a:t>
            </a:r>
            <a:br>
              <a:rPr lang="en-IN" sz="1200" b="1" dirty="0" smtClean="0"/>
            </a:br>
            <a:r>
              <a:rPr lang="en-IN" sz="1200" b="1" dirty="0"/>
              <a:t>^</a:t>
            </a:r>
            <a:r>
              <a:rPr lang="en-IN" sz="1200" b="1" dirty="0" smtClean="0"/>
              <a:t/>
            </a:r>
            <a:br>
              <a:rPr lang="en-IN" sz="1200" b="1" dirty="0" smtClean="0"/>
            </a:br>
            <a:r>
              <a:rPr lang="en-IN" sz="1200" b="1" dirty="0" smtClean="0"/>
              <a:t>[user close the app]</a:t>
            </a:r>
            <a:endParaRPr lang="en-IN" sz="1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472413" y="832918"/>
            <a:ext cx="4707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>
                <a:latin typeface="Arial Black" panose="020B0A04020102020204" pitchFamily="34" charset="0"/>
              </a:rPr>
              <a:t>FLOWCHART</a:t>
            </a:r>
            <a:endParaRPr lang="en-IN" sz="3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00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5138" y="1731587"/>
            <a:ext cx="4816364" cy="3573744"/>
          </a:xfrm>
        </p:spPr>
        <p:txBody>
          <a:bodyPr>
            <a:normAutofit fontScale="92500"/>
          </a:bodyPr>
          <a:lstStyle/>
          <a:p>
            <a:pPr algn="l">
              <a:buSzPct val="100000"/>
              <a:buChar char="•"/>
            </a:pPr>
            <a:r>
              <a:rPr lang="en-US" sz="24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An effective tracker should include customizable mood scales for accurate </a:t>
            </a:r>
            <a:r>
              <a:rPr lang="en-US" sz="2400" dirty="0" smtClean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self-assessment</a:t>
            </a:r>
            <a:endParaRPr lang="en-US" sz="2400" dirty="0"/>
          </a:p>
          <a:p>
            <a:pPr algn="l">
              <a:buSzPct val="100000"/>
              <a:buChar char="•"/>
            </a:pPr>
            <a:r>
              <a:rPr lang="en-US" sz="24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Users benefit from journaling options that promote deeper reflection on their experiences</a:t>
            </a:r>
            <a:r>
              <a:rPr lang="en-US" sz="2400" dirty="0" smtClean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.</a:t>
            </a:r>
            <a:endParaRPr lang="en-US" sz="2400" dirty="0"/>
          </a:p>
          <a:p>
            <a:pPr algn="l">
              <a:buSzPct val="100000"/>
              <a:buChar char="•"/>
            </a:pPr>
            <a:r>
              <a:rPr lang="en-US" sz="24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Integration with reminders ensures consistency in daily check-ins, enhancing user engagement</a:t>
            </a:r>
            <a:endParaRPr lang="en-IN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978503" y="813140"/>
            <a:ext cx="8361229" cy="701249"/>
          </a:xfrm>
        </p:spPr>
        <p:txBody>
          <a:bodyPr/>
          <a:lstStyle/>
          <a:p>
            <a:r>
              <a:rPr lang="en-IN" sz="6000" b="1" dirty="0" smtClean="0"/>
              <a:t>FEATURES</a:t>
            </a:r>
            <a:endParaRPr lang="en-IN" sz="60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855" y="1860884"/>
            <a:ext cx="4354520" cy="331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995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30469"/>
          </a:xfrm>
        </p:spPr>
        <p:txBody>
          <a:bodyPr/>
          <a:lstStyle/>
          <a:p>
            <a:r>
              <a:rPr lang="en-IN" sz="4000" dirty="0" smtClean="0">
                <a:latin typeface="Arial Black" panose="020B0A04020102020204" pitchFamily="34" charset="0"/>
              </a:rPr>
              <a:t>TARGET AUDIENCE</a:t>
            </a:r>
            <a:endParaRPr lang="en-IN" sz="4000" dirty="0"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4769" y="2027891"/>
            <a:ext cx="4572000" cy="3585258"/>
          </a:xfrm>
        </p:spPr>
        <p:txBody>
          <a:bodyPr>
            <a:normAutofit lnSpcReduction="10000"/>
          </a:bodyPr>
          <a:lstStyle/>
          <a:p>
            <a:pPr marL="285750" indent="-285750" algn="l">
              <a:buFont typeface="Wingdings" panose="05000000000000000000" pitchFamily="2" charset="2"/>
              <a:buChar char="ü"/>
              <a:defRPr sz="1600"/>
            </a:pPr>
            <a:r>
              <a:rPr lang="en-US" sz="2000" dirty="0">
                <a:solidFill>
                  <a:schemeClr val="tx1"/>
                </a:solidFill>
              </a:rPr>
              <a:t>Students managing academic pressure and life transitions.</a:t>
            </a:r>
          </a:p>
          <a:p>
            <a:pPr marL="285750" indent="-285750" algn="l">
              <a:buFont typeface="Wingdings" panose="05000000000000000000" pitchFamily="2" charset="2"/>
              <a:buChar char="ü"/>
              <a:defRPr sz="1600"/>
            </a:pPr>
            <a:r>
              <a:rPr lang="en-US" sz="2000" dirty="0">
                <a:solidFill>
                  <a:schemeClr val="tx1"/>
                </a:solidFill>
              </a:rPr>
              <a:t> Professionals dealing with burnout, remote work isolation, or stress.</a:t>
            </a:r>
          </a:p>
          <a:p>
            <a:pPr marL="285750" indent="-285750" algn="l">
              <a:buFont typeface="Wingdings" panose="05000000000000000000" pitchFamily="2" charset="2"/>
              <a:buChar char="ü"/>
              <a:defRPr sz="1600"/>
            </a:pPr>
            <a:r>
              <a:rPr lang="en-US" sz="2000" dirty="0">
                <a:solidFill>
                  <a:schemeClr val="tx1"/>
                </a:solidFill>
              </a:rPr>
              <a:t> Individuals in need of emotional awareness but not clinical therapy.</a:t>
            </a:r>
          </a:p>
          <a:p>
            <a:pPr marL="285750" indent="-285750" algn="l">
              <a:buFont typeface="Wingdings" panose="05000000000000000000" pitchFamily="2" charset="2"/>
              <a:buChar char="ü"/>
              <a:defRPr sz="1600"/>
            </a:pPr>
            <a:r>
              <a:rPr lang="en-US" sz="2000" dirty="0">
                <a:solidFill>
                  <a:schemeClr val="tx1"/>
                </a:solidFill>
              </a:rPr>
              <a:t> Anyone seeking a low-barrier, private way to reflect on their feelings.</a:t>
            </a:r>
          </a:p>
          <a:p>
            <a:pPr marL="285750" indent="-285750" algn="l">
              <a:buFont typeface="Wingdings" panose="05000000000000000000" pitchFamily="2" charset="2"/>
              <a:buChar char="ü"/>
              <a:defRPr sz="1600"/>
            </a:pPr>
            <a:r>
              <a:rPr lang="en-US" sz="2000" dirty="0" err="1">
                <a:solidFill>
                  <a:schemeClr val="tx1"/>
                </a:solidFill>
              </a:rPr>
              <a:t>MindMate</a:t>
            </a:r>
            <a:r>
              <a:rPr lang="en-US" sz="2000" dirty="0">
                <a:solidFill>
                  <a:schemeClr val="tx1"/>
                </a:solidFill>
              </a:rPr>
              <a:t> is designed for inclusivity, minimal effort, and maximum emotional impact.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181" y="2109457"/>
            <a:ext cx="4916691" cy="287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63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28704" y="604818"/>
            <a:ext cx="8361229" cy="610714"/>
          </a:xfrm>
        </p:spPr>
        <p:txBody>
          <a:bodyPr/>
          <a:lstStyle/>
          <a:p>
            <a:r>
              <a:rPr lang="en-IN" sz="3200" b="1" u="sng" dirty="0" smtClean="0">
                <a:latin typeface="Arial Black" panose="020B0A04020102020204" pitchFamily="34" charset="0"/>
              </a:rPr>
              <a:t>IMPACTS AND BENEFITS</a:t>
            </a:r>
            <a:endParaRPr lang="en-IN" sz="3200" b="1" u="sng" dirty="0"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6741" y="1215532"/>
            <a:ext cx="3621307" cy="4180333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  <a:defRPr sz="1600"/>
            </a:pPr>
            <a:r>
              <a:rPr lang="en-US" sz="1800" dirty="0">
                <a:solidFill>
                  <a:schemeClr val="tx1"/>
                </a:solidFill>
              </a:rPr>
              <a:t>Promotes self-awareness and encourages emotional check-ins.</a:t>
            </a:r>
          </a:p>
          <a:p>
            <a:pPr marL="285750" indent="-285750" algn="l">
              <a:buFont typeface="Wingdings" panose="05000000000000000000" pitchFamily="2" charset="2"/>
              <a:buChar char="§"/>
              <a:defRPr sz="1600"/>
            </a:pPr>
            <a:r>
              <a:rPr lang="en-US" sz="1800" dirty="0">
                <a:solidFill>
                  <a:schemeClr val="tx1"/>
                </a:solidFill>
              </a:rPr>
              <a:t> Helps identify recurring stressors or triggers.</a:t>
            </a:r>
          </a:p>
          <a:p>
            <a:pPr marL="285750" indent="-285750" algn="l">
              <a:buFont typeface="Wingdings" panose="05000000000000000000" pitchFamily="2" charset="2"/>
              <a:buChar char="§"/>
              <a:defRPr sz="1600"/>
            </a:pPr>
            <a:r>
              <a:rPr lang="en-US" sz="1800" dirty="0">
                <a:solidFill>
                  <a:schemeClr val="tx1"/>
                </a:solidFill>
              </a:rPr>
              <a:t> Builds emotional vocabulary and expression skills over time.</a:t>
            </a:r>
          </a:p>
          <a:p>
            <a:pPr marL="285750" indent="-285750" algn="l">
              <a:buFont typeface="Wingdings" panose="05000000000000000000" pitchFamily="2" charset="2"/>
              <a:buChar char="§"/>
              <a:defRPr sz="1600"/>
            </a:pPr>
            <a:r>
              <a:rPr lang="en-US" sz="1800" dirty="0">
                <a:solidFill>
                  <a:schemeClr val="tx1"/>
                </a:solidFill>
              </a:rPr>
              <a:t> Empowers users to take proactive steps in their mental health journey.</a:t>
            </a:r>
          </a:p>
          <a:p>
            <a:pPr marL="285750" indent="-285750" algn="l">
              <a:buFont typeface="Wingdings" panose="05000000000000000000" pitchFamily="2" charset="2"/>
              <a:buChar char="§"/>
              <a:defRPr sz="1600"/>
            </a:pPr>
            <a:r>
              <a:rPr lang="en-US" sz="1800" dirty="0">
                <a:solidFill>
                  <a:schemeClr val="tx1"/>
                </a:solidFill>
              </a:rPr>
              <a:t> Non-clinical entry point for mental health support, bridging gaps in awareness.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051" y="1729212"/>
            <a:ext cx="4372824" cy="366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1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76856" y="647717"/>
            <a:ext cx="8361229" cy="601661"/>
          </a:xfrm>
        </p:spPr>
        <p:txBody>
          <a:bodyPr/>
          <a:lstStyle/>
          <a:p>
            <a:r>
              <a:rPr lang="en-IN" sz="4000" b="1" dirty="0" smtClean="0"/>
              <a:t>FUTURE SCOPE</a:t>
            </a:r>
            <a:endParaRPr lang="en-IN" sz="4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6329" y="1339913"/>
            <a:ext cx="5006487" cy="4300396"/>
          </a:xfrm>
        </p:spPr>
        <p:txBody>
          <a:bodyPr/>
          <a:lstStyle/>
          <a:p>
            <a:pPr marL="342900" indent="-342900" algn="l">
              <a:buFont typeface="Courier New" panose="02070309020205020404" pitchFamily="49" charset="0"/>
              <a:buChar char="o"/>
              <a:defRPr sz="1600"/>
            </a:pPr>
            <a:r>
              <a:rPr lang="en-US" sz="2400" dirty="0"/>
              <a:t>AI-generated daily check-in prompts based on user patterns.</a:t>
            </a:r>
          </a:p>
          <a:p>
            <a:pPr marL="342900" indent="-342900" algn="l">
              <a:buFont typeface="Courier New" panose="02070309020205020404" pitchFamily="49" charset="0"/>
              <a:buChar char="o"/>
              <a:defRPr sz="1600"/>
            </a:pPr>
            <a:r>
              <a:rPr lang="en-US" sz="2400" dirty="0"/>
              <a:t> Integration with </a:t>
            </a:r>
            <a:r>
              <a:rPr lang="en-US" sz="2400" dirty="0" err="1"/>
              <a:t>smartwatches</a:t>
            </a:r>
            <a:r>
              <a:rPr lang="en-US" sz="2400" dirty="0"/>
              <a:t> or health tracking devices.</a:t>
            </a:r>
          </a:p>
          <a:p>
            <a:pPr marL="342900" indent="-342900" algn="l">
              <a:buFont typeface="Courier New" panose="02070309020205020404" pitchFamily="49" charset="0"/>
              <a:buChar char="o"/>
              <a:defRPr sz="1600"/>
            </a:pPr>
            <a:r>
              <a:rPr lang="en-US" sz="2400" dirty="0"/>
              <a:t> Weekly mental wellness summaries and mood predictions.</a:t>
            </a:r>
          </a:p>
          <a:p>
            <a:pPr marL="342900" indent="-342900" algn="l">
              <a:buFont typeface="Courier New" panose="02070309020205020404" pitchFamily="49" charset="0"/>
              <a:buChar char="o"/>
              <a:defRPr sz="1600"/>
            </a:pPr>
            <a:r>
              <a:rPr lang="en-US" sz="2400" dirty="0"/>
              <a:t> </a:t>
            </a:r>
            <a:r>
              <a:rPr lang="en-US" sz="2400" dirty="0" err="1"/>
              <a:t>Gamification</a:t>
            </a:r>
            <a:r>
              <a:rPr lang="en-US" sz="2400" dirty="0"/>
              <a:t> (badges, streaks) to promote daily engagement.</a:t>
            </a:r>
          </a:p>
          <a:p>
            <a:pPr marL="342900" indent="-342900" algn="l">
              <a:buFont typeface="Courier New" panose="02070309020205020404" pitchFamily="49" charset="0"/>
              <a:buChar char="o"/>
              <a:defRPr sz="1600"/>
            </a:pPr>
            <a:r>
              <a:rPr lang="en-US" sz="2400" dirty="0"/>
              <a:t> Optional therapist integration or anonymous peer </a:t>
            </a:r>
            <a:r>
              <a:rPr lang="en-US" sz="2400" dirty="0" err="1"/>
              <a:t>chatrooms</a:t>
            </a:r>
            <a:r>
              <a:rPr lang="en-US" sz="2400" dirty="0"/>
              <a:t>.</a:t>
            </a:r>
          </a:p>
          <a:p>
            <a:endParaRPr lang="en-IN" sz="2400" dirty="0"/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4176" y="1683945"/>
            <a:ext cx="4406019" cy="382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42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3199E8A-3253-45E5-B33A-F34129B7AA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6722C5-B529-4491-808D-2D5A0D242BA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FAD4C99-7793-446D-B40E-9C65086CB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Travel design</Template>
  <TotalTime>0</TotalTime>
  <Words>563</Words>
  <Application>Microsoft Office PowerPoint</Application>
  <PresentationFormat>Widescreen</PresentationFormat>
  <Paragraphs>65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Algerian</vt:lpstr>
      <vt:lpstr>Arial Black</vt:lpstr>
      <vt:lpstr>Bahnschrift SemiBold</vt:lpstr>
      <vt:lpstr>Bookman Old Style</vt:lpstr>
      <vt:lpstr>Calibri</vt:lpstr>
      <vt:lpstr>Consolas</vt:lpstr>
      <vt:lpstr>Courier New</vt:lpstr>
      <vt:lpstr>Franklin Gothic Book</vt:lpstr>
      <vt:lpstr>Optima</vt:lpstr>
      <vt:lpstr>Wingdings</vt:lpstr>
      <vt:lpstr>Crop</vt:lpstr>
      <vt:lpstr>PowerPoint Presentation</vt:lpstr>
      <vt:lpstr>introduction</vt:lpstr>
      <vt:lpstr>PROBLEM STATEMENT</vt:lpstr>
      <vt:lpstr>Solution overview</vt:lpstr>
      <vt:lpstr>[user opens app] | ^ [daily mood check-in prompt] | ^ [user selects mood (emoji\slider)] | ^ [optional journal entry or activity log] | ^ [data stored securely] | ^ [insights generated (graphs/trends)] | ^ [motivational feedback or tip of the day] | ^ [streaks\badges updated] | ^ [user close the app]</vt:lpstr>
      <vt:lpstr>FEATURES</vt:lpstr>
      <vt:lpstr>TARGET AUDIENCE</vt:lpstr>
      <vt:lpstr>IMPACTS AND BENEFITS</vt:lpstr>
      <vt:lpstr>FUTURE SCOPE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2025-04-11T06:03:48Z</dcterms:created>
  <dcterms:modified xsi:type="dcterms:W3CDTF">2025-04-11T10:54:13Z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